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69" r:id="rId10"/>
    <p:sldId id="277" r:id="rId11"/>
    <p:sldId id="279" r:id="rId12"/>
    <p:sldId id="278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FC2FA8-6563-E0C5-6D52-E15C43933B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0B274-3970-D22D-74BB-AC252DB779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11/20/2022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8DFEE-FCA1-0DB1-AB9E-CF2A8BBACD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38FD6-CF90-54C1-0B31-0221149626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7E3B3BA9-92CF-4A86-86DC-9AEFA97BBE1F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92017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11/20/2022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C317941D-0A89-4E0F-95D7-7CDC59EA8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7761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1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99C3D-F289-4341-A423-71979CDE45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A3369-3C10-51CA-5B5F-8CB9369DC8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976850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10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F7CBE-D123-4402-B143-91C4590E378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5F628-85F3-12EB-B5B3-ACAD634F49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872505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584"/>
            <a:ext cx="7801073" cy="5418677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12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BBFAA-610B-43C6-BAF8-B2AC99314B2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AB4C3-C6BB-1E36-524A-35222DD9D9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383791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584"/>
            <a:ext cx="7801073" cy="5418677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2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BBFAA-610B-43C6-BAF8-B2AC99314B2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2C776-50A7-4D7B-7838-240BE9AFFF6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0087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583"/>
            <a:ext cx="7801074" cy="5418678"/>
          </a:xfrm>
        </p:spPr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3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F80A9-0109-4F9B-A99F-0F4F2260148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45F91-FA8D-0BE3-E534-E76230F01FA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418690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583"/>
            <a:ext cx="7716181" cy="4158520"/>
          </a:xfrm>
        </p:spPr>
        <p:txBody>
          <a:bodyPr/>
          <a:lstStyle/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4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CDB54-73EE-4D2C-BE4A-42D932963C0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8717A-224B-4752-0D8F-C0CB2BE981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990044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37782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3780473"/>
            <a:ext cx="7802880" cy="6300789"/>
          </a:xfrm>
        </p:spPr>
        <p:txBody>
          <a:bodyPr/>
          <a:lstStyle/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5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660910-7B4D-49A6-A37E-65824B8449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38DCD-68FD-7B82-124A-1980923224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946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584"/>
            <a:ext cx="7801074" cy="5418677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6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9A933-E8FA-43C4-8767-D4121DE0819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A0CB4-C598-7D29-EA39-C50BBC3771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56242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807" y="4662584"/>
            <a:ext cx="7801074" cy="5418677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7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E872D-16BE-4F68-A45D-1805FC81FFF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45949-E05C-0881-F303-F246E42F92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26467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035050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437312"/>
            <a:ext cx="7802880" cy="5643949"/>
          </a:xfrm>
        </p:spPr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 dirty="0">
                <a:solidFill>
                  <a:prstClr val="black"/>
                </a:solidFill>
                <a:latin typeface="Calibri" panose="020F0502020204030204"/>
              </a:rPr>
              <a:t> </a:t>
            </a: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8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42758-AEF9-4746-A070-9BDDBFA99E3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D82C0-97ED-621E-E977-FB63A70DA7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213882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288">
              <a:defRPr/>
            </a:pPr>
            <a:fld id="{CDAAE1FE-786B-4B83-86A4-F53D629261B4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defTabSz="483288">
                <a:defRPr/>
              </a:pPr>
              <a:t>9</a:t>
            </a:fld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00BE1-9814-4D90-84B5-5E7B7403ED3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483288">
              <a:defRPr/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11/20/2022 am</a:t>
            </a:r>
            <a:endParaRPr lang="en-US" sz="13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AA198-6E48-F394-E6FC-0E5097E525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74238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60AF-8D01-4527-B3CC-7A0B003926E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9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75A61-3AB2-4E5C-A7EE-EC6A838FDFD9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81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1DA2-A18E-4426-9D71-DA650CB001F2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9453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6136-1EB4-4369-9895-A4D7EF6B1A5B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FD3A-414A-4B58-AEE2-AA59B093280A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35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8910-40CA-4C6C-A2A8-B93B259F08CF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86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0B1A-1C04-4E81-BAE3-2F1AD9BC5B2A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32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CB1DF-7FDC-4021-B005-ED3A5F42D5B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4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B8EC-2862-457C-83EA-A8073B92222A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E93C-B719-496C-B8E3-95EBBAA1930E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2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CC9D-DA13-4444-A80B-C35EBA3E26AB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97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DADF-1D7C-47E6-87E4-4173E5FC23DF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1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4CDC-B9CE-4000-9EAC-B5D806037267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4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8ED7C-EF44-4676-9B95-D16B0768CE9D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64DFE-0318-43B1-8CF2-D438579FCCD6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4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546CC-99E3-4A55-B7CF-D69855B22EF0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AE7AE-DF1F-4BB4-9CC4-5CEF08262025}" type="datetime1">
              <a:rPr lang="en-US" smtClean="0"/>
              <a:t>11/20/2022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1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ght spot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418" y="732450"/>
            <a:ext cx="9144000" cy="51434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4527" y="4068773"/>
            <a:ext cx="7739055" cy="1020772"/>
          </a:xfrm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andara" panose="020E0502030303020204" pitchFamily="34" charset="0"/>
              </a:rPr>
              <a:t>The Faithful Few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527" y="5089545"/>
            <a:ext cx="2683240" cy="523220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1 Peter 3:20-21</a:t>
            </a:r>
          </a:p>
        </p:txBody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AAA35D5-1D8D-438F-8C7E-6E3D10A8AC6F}"/>
              </a:ext>
            </a:extLst>
          </p:cNvPr>
          <p:cNvSpPr/>
          <p:nvPr/>
        </p:nvSpPr>
        <p:spPr>
          <a:xfrm rot="16200000">
            <a:off x="-1186506" y="2650540"/>
            <a:ext cx="3567323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67231-0C1B-43A1-AB50-F68312C72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443" y="557141"/>
            <a:ext cx="7194275" cy="5139869"/>
          </a:xfrm>
        </p:spPr>
        <p:txBody>
          <a:bodyPr>
            <a:spAutoFit/>
          </a:bodyPr>
          <a:lstStyle/>
          <a:p>
            <a:pPr>
              <a:spcAft>
                <a:spcPts val="135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Never Be Ashamed To Be Of The Faithful Few</a:t>
            </a:r>
          </a:p>
          <a:p>
            <a:pPr>
              <a:spcAft>
                <a:spcPts val="135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Never Forget What God’s Word Says About The Few</a:t>
            </a:r>
          </a:p>
          <a:p>
            <a:pPr>
              <a:spcAft>
                <a:spcPts val="1350"/>
              </a:spcAft>
              <a:buFont typeface="Wingdings" panose="05000000000000000000" pitchFamily="2" charset="2"/>
              <a:buChar char="Ø"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Only Few Will Enter In</a:t>
            </a:r>
          </a:p>
        </p:txBody>
      </p:sp>
    </p:spTree>
    <p:extLst>
      <p:ext uri="{BB962C8B-B14F-4D97-AF65-F5344CB8AC3E}">
        <p14:creationId xmlns:p14="http://schemas.microsoft.com/office/powerpoint/2010/main" val="187832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401F-8542-13D9-059E-474F1CB2A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2" y="536587"/>
            <a:ext cx="6589199" cy="6463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Luke 13:22-24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D8380-6567-9203-F8EC-FF1EC80FC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443" y="1419727"/>
            <a:ext cx="7222958" cy="534505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“22 And he went on his way through cities and villages, teaching, and journeying on unto Jerusalem.</a:t>
            </a:r>
          </a:p>
          <a:p>
            <a:pPr marL="0" indent="0">
              <a:buNone/>
            </a:pPr>
            <a:endParaRPr lang="en-US" sz="28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23 And one said unto him, Lord, </a:t>
            </a:r>
            <a:r>
              <a:rPr lang="en-US" sz="2800" b="1" i="1" dirty="0">
                <a:solidFill>
                  <a:schemeClr val="tx1"/>
                </a:solidFill>
                <a:highlight>
                  <a:srgbClr val="FFFF00"/>
                </a:highlight>
              </a:rPr>
              <a:t>are they few that are saved? </a:t>
            </a:r>
            <a:r>
              <a:rPr lang="en-US" sz="2800" b="1" i="1" dirty="0">
                <a:solidFill>
                  <a:schemeClr val="tx1"/>
                </a:solidFill>
              </a:rPr>
              <a:t>And he said unto them,</a:t>
            </a:r>
          </a:p>
          <a:p>
            <a:pPr marL="0" indent="0">
              <a:buNone/>
            </a:pPr>
            <a:endParaRPr lang="en-US" sz="2800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24 Strive to enter in by the narrow door: for many, I say unto you, shall seek to enter in, and shall not be able.”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F2E4D-5F43-A56D-1E16-C1D6EF7C300D}"/>
              </a:ext>
            </a:extLst>
          </p:cNvPr>
          <p:cNvSpPr/>
          <p:nvPr/>
        </p:nvSpPr>
        <p:spPr>
          <a:xfrm rot="16200000">
            <a:off x="-1186506" y="2650540"/>
            <a:ext cx="3567323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67203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721" y="646391"/>
            <a:ext cx="6683765" cy="707886"/>
          </a:xfrm>
        </p:spPr>
        <p:txBody>
          <a:bodyPr anchor="ctr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Candara" panose="020E0502030303020204" pitchFamily="34" charset="0"/>
              </a:rPr>
              <a:t>Matthew 7:13-14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881" y="1567139"/>
            <a:ext cx="7895773" cy="47807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600" b="1" i="1" dirty="0">
                <a:solidFill>
                  <a:schemeClr val="tx1"/>
                </a:solidFill>
                <a:latin typeface="Candara" panose="020E0502030303020204" pitchFamily="34" charset="0"/>
              </a:rPr>
              <a:t>13 Enter ye in by the narrow gate: for wide is the gate, and broad is the way, that leadeth to destruction, and many are they that enter in thereby.</a:t>
            </a:r>
          </a:p>
          <a:p>
            <a:pPr marL="0" indent="0">
              <a:buNone/>
            </a:pPr>
            <a:endParaRPr lang="en-US" sz="3600" b="1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  <a:latin typeface="Candara" panose="020E0502030303020204" pitchFamily="34" charset="0"/>
              </a:rPr>
              <a:t>14 For narrow is the gate, and straitened the way, that leadeth unto life, and </a:t>
            </a:r>
            <a:r>
              <a:rPr lang="en-US" sz="3600" b="1" i="1" dirty="0">
                <a:solidFill>
                  <a:schemeClr val="tx1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few are they that find it</a:t>
            </a:r>
            <a:r>
              <a:rPr lang="en-US" sz="3600" i="1" dirty="0">
                <a:solidFill>
                  <a:schemeClr val="tx1"/>
                </a:solidFill>
                <a:latin typeface="Candara" panose="020E0502030303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92817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721" y="371266"/>
            <a:ext cx="6683765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1 Peter 3:20-21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926" y="1074902"/>
            <a:ext cx="8181473" cy="576568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“… 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that aforetime were disobedient, when the longsuffering of God waited in the days of Noah, while the ark was a preparing, </a:t>
            </a:r>
            <a:b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3200" b="1" i="1" dirty="0">
                <a:solidFill>
                  <a:schemeClr val="tx1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wherein few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, that is, eight souls, were saved through water:</a:t>
            </a:r>
          </a:p>
          <a:p>
            <a:pPr marL="0" indent="0">
              <a:buNone/>
            </a:pPr>
            <a:endParaRPr lang="en-US" sz="3200" b="1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21 which also after a true likeness doth now save you, (even) baptism, not the putting away of the filth of the flesh, but the interrogation of a good conscience toward God, through the resurrection of Jesus Christ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036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847" y="440094"/>
            <a:ext cx="6683765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915" y="1276057"/>
            <a:ext cx="8007292" cy="555023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Faithful Christians are few in number 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Candara" panose="020E0502030303020204" pitchFamily="34" charset="0"/>
              </a:rPr>
              <a:t>Thus, in the minority, NOT the majority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Some become discouraged when in the minority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This should encourage us, not discourage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The faithful have always been the minority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God desired all men be saved – 2 Peter 3:9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Man must come to the truth – 1 Timothy 2:4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But, God knows that only a few will be saved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Matthew 22:1-14; 7:13-14</a:t>
            </a:r>
          </a:p>
        </p:txBody>
      </p:sp>
    </p:spTree>
    <p:extLst>
      <p:ext uri="{BB962C8B-B14F-4D97-AF65-F5344CB8AC3E}">
        <p14:creationId xmlns:p14="http://schemas.microsoft.com/office/powerpoint/2010/main" val="110117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333" y="275156"/>
            <a:ext cx="6683765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0782"/>
            <a:ext cx="8590547" cy="5624617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600" b="1" dirty="0">
                <a:solidFill>
                  <a:schemeClr val="tx1"/>
                </a:solidFill>
                <a:latin typeface="Candara" panose="020E0502030303020204" pitchFamily="34" charset="0"/>
              </a:rPr>
              <a:t>The faithful few are a small but potent group in God’s plan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They are the 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salt of the earth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 </a:t>
            </a: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– Matthew 5:13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They are the 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light of the world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  <a:b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– Matthew 5:14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Philippians 2:15 – are to 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shine as lights in the world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  <a:p>
            <a:pPr marL="685800" lvl="2" indent="0">
              <a:spcBef>
                <a:spcPts val="600"/>
              </a:spcBef>
              <a:buNone/>
            </a:pPr>
            <a:endParaRPr lang="en-US" sz="2250" dirty="0">
              <a:solidFill>
                <a:schemeClr val="accent1">
                  <a:lumMod val="40000"/>
                  <a:lumOff val="60000"/>
                </a:schemeClr>
              </a:solidFill>
              <a:latin typeface="Candara" panose="020E0502030303020204" pitchFamily="34" charset="0"/>
            </a:endParaRPr>
          </a:p>
          <a:p>
            <a:pPr marL="85725" indent="0" algn="ctr">
              <a:spcBef>
                <a:spcPts val="600"/>
              </a:spcBef>
              <a:buNone/>
            </a:pPr>
            <a:r>
              <a:rPr lang="en-US" sz="3900" dirty="0">
                <a:solidFill>
                  <a:schemeClr val="accent1">
                    <a:lumMod val="40000"/>
                    <a:lumOff val="60000"/>
                  </a:schemeClr>
                </a:solidFill>
                <a:latin typeface="Candara" panose="020E0502030303020204" pitchFamily="34" charset="0"/>
              </a:rPr>
              <a:t>	</a:t>
            </a:r>
            <a:r>
              <a:rPr lang="en-US" sz="4000" b="1" dirty="0">
                <a:solidFill>
                  <a:schemeClr val="bg2">
                    <a:lumMod val="75000"/>
                  </a:schemeClr>
                </a:solidFill>
                <a:latin typeface="Candara" panose="020E0502030303020204" pitchFamily="34" charset="0"/>
              </a:rPr>
              <a:t>Lest us consider some facts about the faithful few </a:t>
            </a:r>
          </a:p>
        </p:txBody>
      </p:sp>
    </p:spTree>
    <p:extLst>
      <p:ext uri="{BB962C8B-B14F-4D97-AF65-F5344CB8AC3E}">
        <p14:creationId xmlns:p14="http://schemas.microsoft.com/office/powerpoint/2010/main" val="89680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668" y="312856"/>
            <a:ext cx="6683765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Preserved Mankind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095" y="1362950"/>
            <a:ext cx="7980761" cy="546816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000" b="1" dirty="0">
                <a:solidFill>
                  <a:schemeClr val="tx1"/>
                </a:solidFill>
                <a:latin typeface="Candara" panose="020E0502030303020204" pitchFamily="34" charset="0"/>
              </a:rPr>
              <a:t>A few souls were saved by water</a:t>
            </a: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 – 1 Peter 3:20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Noah and his family (8 souls) – Genesis 6:17-22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tx1"/>
                </a:solidFill>
                <a:latin typeface="Candara" panose="020E0502030303020204" pitchFamily="34" charset="0"/>
              </a:rPr>
              <a:t>10 souls could have saved Sodom and Gomorrah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Genesis 18:23-33; 19:15-25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50 souls? – verse 24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45? – verse 28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40? – verse 29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30? – verse 30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20? – verse 31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10? – verse 32</a:t>
            </a:r>
          </a:p>
          <a:p>
            <a:pPr marL="0" indent="0">
              <a:buNone/>
            </a:pPr>
            <a:r>
              <a:rPr lang="en-US" sz="3000" b="1" dirty="0">
                <a:solidFill>
                  <a:schemeClr val="tx1"/>
                </a:solidFill>
                <a:latin typeface="Candara" panose="020E0502030303020204" pitchFamily="34" charset="0"/>
              </a:rPr>
              <a:t>A faithful few can prevent a nation from being totally wicked – </a:t>
            </a: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Proverbs 14:34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C4F1E-3D2F-48C7-A9AD-34D97619EA93}"/>
              </a:ext>
            </a:extLst>
          </p:cNvPr>
          <p:cNvSpPr/>
          <p:nvPr/>
        </p:nvSpPr>
        <p:spPr>
          <a:xfrm rot="16200000">
            <a:off x="-1429255" y="3082753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642B9-3FC5-B54D-84A8-D9F7F9F14D1B}"/>
              </a:ext>
            </a:extLst>
          </p:cNvPr>
          <p:cNvSpPr txBox="1"/>
          <p:nvPr/>
        </p:nvSpPr>
        <p:spPr>
          <a:xfrm>
            <a:off x="4468307" y="4093180"/>
            <a:ext cx="4393464" cy="138499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At least 4 souls were saved from Sodom and Gomorrah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– Genesis 19:15-16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9DD8FA-4663-A22C-63BE-7821441997A5}"/>
              </a:ext>
            </a:extLst>
          </p:cNvPr>
          <p:cNvSpPr/>
          <p:nvPr/>
        </p:nvSpPr>
        <p:spPr>
          <a:xfrm rot="16200000">
            <a:off x="-1429255" y="3082754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0B6AB7-0394-7353-FC18-D0D1EF02AC79}"/>
              </a:ext>
            </a:extLst>
          </p:cNvPr>
          <p:cNvSpPr/>
          <p:nvPr/>
        </p:nvSpPr>
        <p:spPr>
          <a:xfrm rot="16200000">
            <a:off x="-1429255" y="3082755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</p:spTree>
    <p:extLst>
      <p:ext uri="{BB962C8B-B14F-4D97-AF65-F5344CB8AC3E}">
        <p14:creationId xmlns:p14="http://schemas.microsoft.com/office/powerpoint/2010/main" val="128564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749" y="557956"/>
            <a:ext cx="8057312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Rely On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504" y="1596571"/>
            <a:ext cx="8057311" cy="489364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Only a few wise, mighty, and noble of this world are called – </a:t>
            </a: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1 Corinthians 1:17-31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The faithful few rely on God, NOT …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The wisdom of this world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Physical strength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Social standing and popularity or numbers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The truly wise, mighty, and noble rely on obedience to God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Candara" panose="020E0502030303020204" pitchFamily="34" charset="0"/>
              </a:rPr>
              <a:t>Acts 17:11; Matthew 7:7-8; John 5:39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1CF1B3-DAD1-E30D-3742-4C497C9BD810}"/>
              </a:ext>
            </a:extLst>
          </p:cNvPr>
          <p:cNvSpPr/>
          <p:nvPr/>
        </p:nvSpPr>
        <p:spPr>
          <a:xfrm rot="16200000">
            <a:off x="-1429255" y="3082755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</p:spTree>
    <p:extLst>
      <p:ext uri="{BB962C8B-B14F-4D97-AF65-F5344CB8AC3E}">
        <p14:creationId xmlns:p14="http://schemas.microsoft.com/office/powerpoint/2010/main" val="15455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627" y="604451"/>
            <a:ext cx="7796238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Have Found</a:t>
            </a:r>
            <a:r>
              <a:rPr lang="en-US" sz="4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4400" b="1" i="1" u="sng" dirty="0">
                <a:solidFill>
                  <a:schemeClr val="tx1"/>
                </a:solidFill>
                <a:latin typeface="Candara" panose="020E0502030303020204" pitchFamily="34" charset="0"/>
              </a:rPr>
              <a:t>Life</a:t>
            </a:r>
            <a:r>
              <a:rPr lang="en-US" sz="44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377" y="1567543"/>
            <a:ext cx="8011488" cy="498598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Why have multitudes NOT found</a:t>
            </a:r>
            <a:r>
              <a:rPr lang="en-US" sz="32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life</a:t>
            </a:r>
            <a:r>
              <a:rPr lang="en-US" sz="32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  <a:r>
              <a:rPr lang="en-US" sz="3200" b="1" i="1" dirty="0">
                <a:solidFill>
                  <a:schemeClr val="tx1"/>
                </a:solidFill>
                <a:latin typeface="Candara" panose="020E0502030303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Deuteronomy 30:19; cf. John 12:37-42</a:t>
            </a:r>
            <a:endParaRPr lang="en-US" sz="2300" b="1" i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457200"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2400" b="1" i="1" u="sng" dirty="0">
                <a:solidFill>
                  <a:schemeClr val="tx1"/>
                </a:solidFill>
                <a:latin typeface="Candara" panose="020E0502030303020204" pitchFamily="34" charset="0"/>
              </a:rPr>
              <a:t>choose life, blessing</a:t>
            </a:r>
            <a:r>
              <a:rPr lang="en-US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” 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= obedience to God</a:t>
            </a:r>
          </a:p>
          <a:p>
            <a:pPr marL="457200"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2400" b="1" i="1" u="sng" dirty="0">
                <a:solidFill>
                  <a:schemeClr val="tx1"/>
                </a:solidFill>
                <a:latin typeface="Candara" panose="020E0502030303020204" pitchFamily="34" charset="0"/>
              </a:rPr>
              <a:t>death, cursing</a:t>
            </a:r>
            <a:r>
              <a:rPr lang="en-US" sz="2400" i="1" dirty="0">
                <a:solidFill>
                  <a:schemeClr val="tx1"/>
                </a:solidFill>
                <a:latin typeface="Candara" panose="020E0502030303020204" pitchFamily="34" charset="0"/>
              </a:rPr>
              <a:t>” </a:t>
            </a:r>
            <a:r>
              <a:rPr lang="en-US" sz="2400" dirty="0">
                <a:solidFill>
                  <a:schemeClr val="tx1"/>
                </a:solidFill>
                <a:latin typeface="Candara" panose="020E0502030303020204" pitchFamily="34" charset="0"/>
              </a:rPr>
              <a:t>= The consequences of sin – Roman 6:23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  <a:latin typeface="Candara" panose="020E0502030303020204" pitchFamily="34" charset="0"/>
              </a:rPr>
              <a:t>Because they are blinded by …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The god of this world – 2 Corinthians 4:4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Error and false teachers – 1 Timothy 4:1-2</a:t>
            </a:r>
          </a:p>
          <a:p>
            <a:pPr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Love of the world – 1 John 2:15-17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Rebellion and stubbornness – 1 Samuel 15:23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  <a:latin typeface="Candara" panose="020E0502030303020204" pitchFamily="34" charset="0"/>
              </a:rPr>
              <a:t>Apathy and complacency – Zephaniah 1:12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C13066-8DF6-E968-0D26-E5A1F67B8354}"/>
              </a:ext>
            </a:extLst>
          </p:cNvPr>
          <p:cNvSpPr/>
          <p:nvPr/>
        </p:nvSpPr>
        <p:spPr>
          <a:xfrm rot="16200000">
            <a:off x="-1429255" y="3082755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</p:spTree>
    <p:extLst>
      <p:ext uri="{BB962C8B-B14F-4D97-AF65-F5344CB8AC3E}">
        <p14:creationId xmlns:p14="http://schemas.microsoft.com/office/powerpoint/2010/main" val="285765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E96E5-78FD-48F2-A401-D6D348C6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627" y="549298"/>
            <a:ext cx="7796238" cy="769441"/>
          </a:xfrm>
        </p:spPr>
        <p:txBody>
          <a:bodyPr anchor="ctr"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Candara" panose="020E0502030303020204" pitchFamily="34" charset="0"/>
              </a:rPr>
              <a:t>Are The Worthy 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9B29-BF3A-40FA-B585-6ABE07543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562" y="1497062"/>
            <a:ext cx="7890303" cy="5139869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  <a:latin typeface="Candara" panose="020E0502030303020204" pitchFamily="34" charset="0"/>
              </a:rPr>
              <a:t>These walk according to God’s direction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1 Thessalonians 2:11-15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  <a:latin typeface="Candara" panose="020E0502030303020204" pitchFamily="34" charset="0"/>
              </a:rPr>
              <a:t>These are the minority of the majority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000" b="1" i="1" dirty="0">
                <a:solidFill>
                  <a:schemeClr val="tx1"/>
                </a:solidFill>
                <a:latin typeface="Candara" panose="020E0502030303020204" pitchFamily="34" charset="0"/>
              </a:rPr>
              <a:t>few there be that find it</a:t>
            </a:r>
            <a:r>
              <a:rPr lang="en-US" sz="3000" i="1" dirty="0">
                <a:solidFill>
                  <a:schemeClr val="tx1"/>
                </a:solidFill>
                <a:latin typeface="Candara" panose="020E0502030303020204" pitchFamily="34" charset="0"/>
              </a:rPr>
              <a:t>” </a:t>
            </a: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– Matthew 7:14</a:t>
            </a:r>
          </a:p>
          <a:p>
            <a:pPr marL="42863" indent="0">
              <a:spcBef>
                <a:spcPts val="0"/>
              </a:spcBef>
              <a:buNone/>
            </a:pPr>
            <a:r>
              <a:rPr lang="en-US" sz="3400" b="1" dirty="0">
                <a:solidFill>
                  <a:schemeClr val="tx1"/>
                </a:solidFill>
                <a:latin typeface="Candara" panose="020E0502030303020204" pitchFamily="34" charset="0"/>
              </a:rPr>
              <a:t>These worthy ones walk with God</a:t>
            </a:r>
            <a:r>
              <a:rPr lang="en-US" sz="34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34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400" b="1" i="1" dirty="0">
                <a:solidFill>
                  <a:schemeClr val="tx1"/>
                </a:solidFill>
                <a:latin typeface="Candara" panose="020E0502030303020204" pitchFamily="34" charset="0"/>
              </a:rPr>
              <a:t>in white</a:t>
            </a:r>
            <a:r>
              <a:rPr lang="en-US" sz="34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Revelation 3:4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  <a:latin typeface="Candara" panose="020E0502030303020204" pitchFamily="34" charset="0"/>
              </a:rPr>
              <a:t>These are</a:t>
            </a:r>
            <a:r>
              <a:rPr lang="en-US" sz="35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35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3500" b="1" i="1" u="sng" dirty="0">
                <a:solidFill>
                  <a:schemeClr val="tx1"/>
                </a:solidFill>
                <a:latin typeface="Candara" panose="020E0502030303020204" pitchFamily="34" charset="0"/>
              </a:rPr>
              <a:t>whom the world is not worthy</a:t>
            </a:r>
            <a:r>
              <a:rPr lang="en-US" sz="35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Candara" panose="020E0502030303020204" pitchFamily="34" charset="0"/>
              </a:rPr>
              <a:t>Hebrews 11:32-40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00C252-1AF1-4C79-20D9-0AB937D9D118}"/>
              </a:ext>
            </a:extLst>
          </p:cNvPr>
          <p:cNvSpPr/>
          <p:nvPr/>
        </p:nvSpPr>
        <p:spPr>
          <a:xfrm rot="16200000">
            <a:off x="-1429255" y="3082755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</p:spTree>
    <p:extLst>
      <p:ext uri="{BB962C8B-B14F-4D97-AF65-F5344CB8AC3E}">
        <p14:creationId xmlns:p14="http://schemas.microsoft.com/office/powerpoint/2010/main" val="296367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6CC56AC-6C74-400B-99EB-3A8730A43943}"/>
              </a:ext>
            </a:extLst>
          </p:cNvPr>
          <p:cNvSpPr/>
          <p:nvPr/>
        </p:nvSpPr>
        <p:spPr>
          <a:xfrm>
            <a:off x="1084228" y="5689723"/>
            <a:ext cx="2602401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REVIEW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867231-0C1B-43A1-AB50-F68312C72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491" y="591176"/>
            <a:ext cx="6706423" cy="4054637"/>
          </a:xfrm>
        </p:spPr>
        <p:txBody>
          <a:bodyPr>
            <a:spAutoFit/>
          </a:bodyPr>
          <a:lstStyle/>
          <a:p>
            <a:pPr marL="0" indent="0">
              <a:spcAft>
                <a:spcPts val="1350"/>
              </a:spcAft>
              <a:buNone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Preserved Mankind</a:t>
            </a:r>
          </a:p>
          <a:p>
            <a:pPr marL="0" indent="0">
              <a:spcAft>
                <a:spcPts val="1350"/>
              </a:spcAft>
              <a:buNone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Rely On God</a:t>
            </a:r>
          </a:p>
          <a:p>
            <a:pPr marL="0" indent="0">
              <a:spcAft>
                <a:spcPts val="1350"/>
              </a:spcAft>
              <a:buNone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Have Found</a:t>
            </a:r>
            <a:r>
              <a:rPr lang="en-US" sz="48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“</a:t>
            </a:r>
            <a:r>
              <a:rPr lang="en-US" sz="4800" b="1" i="1" u="sng" dirty="0">
                <a:solidFill>
                  <a:schemeClr val="tx1"/>
                </a:solidFill>
                <a:latin typeface="Candara" panose="020E0502030303020204" pitchFamily="34" charset="0"/>
              </a:rPr>
              <a:t>LIFE</a:t>
            </a:r>
            <a:r>
              <a:rPr lang="en-US" sz="4800" i="1" dirty="0">
                <a:solidFill>
                  <a:schemeClr val="tx1"/>
                </a:solidFill>
                <a:latin typeface="Candara" panose="020E0502030303020204" pitchFamily="34" charset="0"/>
              </a:rPr>
              <a:t>”</a:t>
            </a:r>
          </a:p>
          <a:p>
            <a:pPr marL="0" indent="0">
              <a:spcAft>
                <a:spcPts val="1350"/>
              </a:spcAft>
              <a:buNone/>
            </a:pPr>
            <a:r>
              <a:rPr lang="en-US" sz="4800" b="1" dirty="0">
                <a:solidFill>
                  <a:schemeClr val="tx1"/>
                </a:solidFill>
                <a:latin typeface="Candara" panose="020E0502030303020204" pitchFamily="34" charset="0"/>
              </a:rPr>
              <a:t>Are The Worthy Ones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C13366-2128-1DC2-77B7-B464F605BB9C}"/>
              </a:ext>
            </a:extLst>
          </p:cNvPr>
          <p:cNvSpPr/>
          <p:nvPr/>
        </p:nvSpPr>
        <p:spPr>
          <a:xfrm rot="16200000">
            <a:off x="-1429255" y="3082755"/>
            <a:ext cx="4054636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50" b="1" i="0" u="none" strike="noStrike" kern="1200" cap="none" spc="0" normalizeH="0" baseline="0" noProof="0" dirty="0">
                <a:ln w="12700">
                  <a:solidFill>
                    <a:srgbClr val="4A66AC"/>
                  </a:solidFill>
                  <a:prstDash val="solid"/>
                </a:ln>
                <a:pattFill prst="pct50">
                  <a:fgClr>
                    <a:srgbClr val="4A66AC"/>
                  </a:fgClr>
                  <a:bgClr>
                    <a:srgbClr val="4A66AC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A66AC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The Faithful Few</a:t>
            </a:r>
          </a:p>
        </p:txBody>
      </p:sp>
    </p:spTree>
    <p:extLst>
      <p:ext uri="{BB962C8B-B14F-4D97-AF65-F5344CB8AC3E}">
        <p14:creationId xmlns:p14="http://schemas.microsoft.com/office/powerpoint/2010/main" val="149685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783</Words>
  <Application>Microsoft Office PowerPoint</Application>
  <PresentationFormat>On-screen Show (4:3)</PresentationFormat>
  <Paragraphs>124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Candara</vt:lpstr>
      <vt:lpstr>Century Gothic</vt:lpstr>
      <vt:lpstr>Wingdings</vt:lpstr>
      <vt:lpstr>Wingdings 3</vt:lpstr>
      <vt:lpstr>Wisp</vt:lpstr>
      <vt:lpstr>The Faithful Few</vt:lpstr>
      <vt:lpstr>1 Peter 3:20-21</vt:lpstr>
      <vt:lpstr>Introduction</vt:lpstr>
      <vt:lpstr>Introduction</vt:lpstr>
      <vt:lpstr>Preserved Mankind</vt:lpstr>
      <vt:lpstr>Rely On God</vt:lpstr>
      <vt:lpstr>Have Found “Life”</vt:lpstr>
      <vt:lpstr>Are The Worthy Ones</vt:lpstr>
      <vt:lpstr>PowerPoint Presentation</vt:lpstr>
      <vt:lpstr>PowerPoint Presentation</vt:lpstr>
      <vt:lpstr>Luke 13:22-24</vt:lpstr>
      <vt:lpstr>Matthew 7:13-14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Faithful Few</dc:title>
  <dc:creator>Micky Galloway</dc:creator>
  <cp:lastModifiedBy>Richard Lidh</cp:lastModifiedBy>
  <cp:revision>9</cp:revision>
  <cp:lastPrinted>2022-11-20T22:25:50Z</cp:lastPrinted>
  <dcterms:created xsi:type="dcterms:W3CDTF">2022-11-20T00:27:39Z</dcterms:created>
  <dcterms:modified xsi:type="dcterms:W3CDTF">2022-11-20T22:26:08Z</dcterms:modified>
</cp:coreProperties>
</file>